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5" r:id="rId32"/>
    <p:sldId id="286" r:id="rId33"/>
    <p:sldId id="291" r:id="rId34"/>
    <p:sldId id="292" r:id="rId35"/>
    <p:sldId id="287" r:id="rId36"/>
    <p:sldId id="289" r:id="rId37"/>
    <p:sldId id="290" r:id="rId38"/>
    <p:sldId id="293" r:id="rId39"/>
    <p:sldId id="294" r:id="rId40"/>
    <p:sldId id="300" r:id="rId41"/>
    <p:sldId id="301" r:id="rId42"/>
    <p:sldId id="295" r:id="rId43"/>
    <p:sldId id="299" r:id="rId44"/>
    <p:sldId id="302" r:id="rId45"/>
    <p:sldId id="297" r:id="rId46"/>
    <p:sldId id="296" r:id="rId47"/>
    <p:sldId id="29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59"/>
  </p:normalViewPr>
  <p:slideViewPr>
    <p:cSldViewPr snapToGrid="0" snapToObjects="1">
      <p:cViewPr varScale="1">
        <p:scale>
          <a:sx n="104" d="100"/>
          <a:sy n="104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B7EB7-0F5D-2946-ACEE-4BD3373EE67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EB325-DEA9-544B-B771-F7C7E2BD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FIR filter in </a:t>
            </a:r>
            <a:r>
              <a:rPr lang="en-US" dirty="0" err="1"/>
              <a:t>Lec</a:t>
            </a:r>
            <a:r>
              <a:rPr lang="en-US" dirty="0"/>
              <a:t>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EB325-DEA9-544B-B771-F7C7E2BD6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EB325-DEA9-544B-B771-F7C7E2BD6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3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EB325-DEA9-544B-B771-F7C7E2BD69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7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EB325-DEA9-544B-B771-F7C7E2BD69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9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6DCB-41FD-644B-BBFB-0C125A375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D94AA-9EDC-A44B-8126-10AE75F7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254F3-E338-8D4B-A06B-58B4AA03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95D3A-7AD7-ED42-A46F-4BECB967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AE63-8989-8844-BC13-A4606EC3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A1BD-C148-094F-B5B3-8D426C5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64E94-3EC3-DB4F-9993-37F9E891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3A6D-00FE-E743-80C1-D7D1809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7AE44-4D52-2A40-81E1-1A1FBC59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BC5F-62E6-2B4E-8A84-E6F44A57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A5400-7333-1B4B-8D4E-EFF618C37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61597-3618-344E-81B1-B803D8FCC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49023-2D5B-B749-BCAD-CD0BC3C8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7296C-1FFC-2A42-801D-20C2C80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96CE7-637E-A34C-B9BB-8BB6B0FD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8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04DE-9AFD-6448-916D-6A8F5075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97008-9F0F-9348-9209-56F86356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BF444-FC36-2542-9B2C-3F639AE0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AB34-40C8-D245-A6B1-1B7C766A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AEAB0-DB0D-A547-B46A-AC481098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0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D1AD-4615-304B-866E-A42389FA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CBC26-8B89-F143-9AAE-3B82F65E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8E3C-AFF6-8F41-9F25-9111D5A4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18CE-54D1-6F40-B7C4-F307B7B1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8929-349E-A74F-8252-61487308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9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D080-1542-6B47-B6B7-C91A5289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2F60-C6E5-CC49-A27B-D5E7A350D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DEB96-F10E-5149-AA8B-3766BA4A6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8541F-D250-DF45-BFAC-9CBECBB1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59139-E378-1949-B278-554D6CC9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A62B0-DEAE-C243-94E2-28263AB4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0117-8099-AE4C-A19F-9A537F0D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01DC-2B02-2C40-8F02-70BDBC336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1EFFF-0DD2-B44A-9444-9AD5F9307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6F331-B593-794C-813B-FE5E1498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3B8AB-EB14-A849-96EE-3BCAFE250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51DA2-3E07-4F44-8DB0-6D589F05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C4BA6-3AA8-A64F-87CC-5C337455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2ED44-108F-F04F-986B-48FDD93B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14A2-5009-AA44-A1FC-B80F58D5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6A154-D77B-354F-A57D-21F33EB7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E7E0D-4BF9-A848-86F3-CAFB931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9917C-E21D-B142-AE91-C2CA1D8C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5F2F6-2A75-134B-ADF9-39157DD1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0BC69-09BC-A845-A546-73962903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14A5A-E4E6-EC40-B6F9-547D11C9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AD58-EE28-4E4A-A2A6-B4ABFEE5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1499-FBC7-1449-A82E-300FD9AF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6C52D-04F2-DA44-AB58-05E4D6D50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1CA79-089F-924C-9EC8-F5603D53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F184-C2F4-3E44-93F7-7D5EDD36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A1A-ED9A-BB49-A65D-7210A45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B6F5-5A31-D744-A195-9D3CC1B6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6F550-1C33-954B-8529-767AA4F3C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399F3-F1FB-3545-A1A0-A5DB20936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98825-8E2B-4041-8003-1456EE2C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9FCA8-528E-DE46-B7D2-88BE4209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A988F-CDC2-C04C-B7DD-BB981483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7E729-86ED-924A-A297-BBE4B86F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8523A-C977-3B4E-9D5A-8F031E3D8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C7BEC-431D-2A47-8BE2-C30D6ADF8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D82F1-BED2-2B4D-8789-9291E70265E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2AF6D-9D06-D54F-876C-E5696FCE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792A5-C67B-D844-B53D-7C8B13103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46AD1-0465-D347-B086-2E5AE1412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3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signal/ug/iir-filter-design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41A2-E139-A842-9C37-AD4057ECA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IIR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0D28F-C10E-4443-A09D-A20BF5DA3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3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AF3E-B87F-7044-A3B4-3C88D438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Continuous-Time Filters</a:t>
            </a:r>
          </a:p>
        </p:txBody>
      </p:sp>
      <p:pic>
        <p:nvPicPr>
          <p:cNvPr id="4" name="Picture 3" descr="Untitled3.png">
            <a:extLst>
              <a:ext uri="{FF2B5EF4-FFF2-40B4-BE49-F238E27FC236}">
                <a16:creationId xmlns:a16="http://schemas.microsoft.com/office/drawing/2014/main" id="{EA291E27-8592-D447-BBFA-C2746603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32" y="1492980"/>
            <a:ext cx="8302752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EC5F-9AE5-CB4D-BEC6-BB648F33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D232E5E3-A9F9-5A49-973F-AB9F6CFD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11" y="1316816"/>
            <a:ext cx="8304399" cy="52502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974D66-D851-5843-952F-54E626827122}"/>
              </a:ext>
            </a:extLst>
          </p:cNvPr>
          <p:cNvCxnSpPr/>
          <p:nvPr/>
        </p:nvCxnSpPr>
        <p:spPr>
          <a:xfrm flipH="1">
            <a:off x="8702936" y="5981252"/>
            <a:ext cx="527125" cy="301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EDF875-413A-FF4F-9E67-6CBA52734193}"/>
              </a:ext>
            </a:extLst>
          </p:cNvPr>
          <p:cNvSpPr txBox="1"/>
          <p:nvPr/>
        </p:nvSpPr>
        <p:spPr>
          <a:xfrm>
            <a:off x="9391425" y="5597833"/>
            <a:ext cx="216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need the ‘s’ flag. Otherwise, </a:t>
            </a:r>
            <a:r>
              <a:rPr lang="en-US" dirty="0" err="1">
                <a:solidFill>
                  <a:srgbClr val="FF0000"/>
                </a:solidFill>
              </a:rPr>
              <a:t>Matlab</a:t>
            </a:r>
            <a:r>
              <a:rPr lang="en-US" dirty="0">
                <a:solidFill>
                  <a:srgbClr val="FF0000"/>
                </a:solidFill>
              </a:rPr>
              <a:t> will design a discrete-time filter</a:t>
            </a:r>
          </a:p>
        </p:txBody>
      </p:sp>
    </p:spTree>
    <p:extLst>
      <p:ext uri="{BB962C8B-B14F-4D97-AF65-F5344CB8AC3E}">
        <p14:creationId xmlns:p14="http://schemas.microsoft.com/office/powerpoint/2010/main" val="219402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3430-0C52-A34E-8098-9256741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Butterworth filter design: How to determine N and </a:t>
            </a:r>
            <a:r>
              <a:rPr lang="en-US" sz="3200" dirty="0" err="1"/>
              <a:t>omegac</a:t>
            </a:r>
            <a:r>
              <a:rPr lang="en-US" sz="3200" dirty="0"/>
              <a:t>?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0E4A9288-CE76-0742-B6AB-393EABA2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09" y="1450118"/>
            <a:ext cx="8333232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4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DFA6-53A7-9542-A56D-D3D5C61D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Butterworth continuous-time lowpass filter example</a:t>
            </a:r>
          </a:p>
        </p:txBody>
      </p:sp>
      <p:pic>
        <p:nvPicPr>
          <p:cNvPr id="4" name="Picture 3" descr="Untitled3.png">
            <a:extLst>
              <a:ext uri="{FF2B5EF4-FFF2-40B4-BE49-F238E27FC236}">
                <a16:creationId xmlns:a16="http://schemas.microsoft.com/office/drawing/2014/main" id="{9088F07A-D5B7-FF4E-A5E5-B6DA13315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16" y="1602518"/>
            <a:ext cx="8638032" cy="4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8130-38E8-8E41-8C23-FF0F4EFA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continuous-time lowpass filter example</a:t>
            </a:r>
          </a:p>
        </p:txBody>
      </p:sp>
      <p:pic>
        <p:nvPicPr>
          <p:cNvPr id="4" name="Picture 3" descr="Untitled4.png">
            <a:extLst>
              <a:ext uri="{FF2B5EF4-FFF2-40B4-BE49-F238E27FC236}">
                <a16:creationId xmlns:a16="http://schemas.microsoft.com/office/drawing/2014/main" id="{2EBDA432-CDFC-B746-8E0A-8E0BF25A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1" y="1331246"/>
            <a:ext cx="7583424" cy="5340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6DB81-51C4-F647-942E-92D084F770B5}"/>
              </a:ext>
            </a:extLst>
          </p:cNvPr>
          <p:cNvSpPr txBox="1"/>
          <p:nvPr/>
        </p:nvSpPr>
        <p:spPr>
          <a:xfrm>
            <a:off x="912541" y="215167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EDB6D3-1BCF-514D-B713-CB0A42FD5774}"/>
              </a:ext>
            </a:extLst>
          </p:cNvPr>
          <p:cNvCxnSpPr/>
          <p:nvPr/>
        </p:nvCxnSpPr>
        <p:spPr>
          <a:xfrm>
            <a:off x="8487784" y="1796527"/>
            <a:ext cx="0" cy="5701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2B5AC6-781E-1840-AED2-88D5CDB5320B}"/>
              </a:ext>
            </a:extLst>
          </p:cNvPr>
          <p:cNvSpPr txBox="1"/>
          <p:nvPr/>
        </p:nvSpPr>
        <p:spPr>
          <a:xfrm>
            <a:off x="315102" y="4448432"/>
            <a:ext cx="232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linear phase in </a:t>
            </a:r>
          </a:p>
          <a:p>
            <a:r>
              <a:rPr lang="en-US" dirty="0"/>
              <a:t>passband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22C377-019F-CC48-B7E7-89F9F360595E}"/>
              </a:ext>
            </a:extLst>
          </p:cNvPr>
          <p:cNvCxnSpPr/>
          <p:nvPr/>
        </p:nvCxnSpPr>
        <p:spPr>
          <a:xfrm>
            <a:off x="2211859" y="4979773"/>
            <a:ext cx="988541" cy="234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6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E511-FC40-5D46-B792-EF4D2705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 Lowpass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4668-9156-9145-9519-7CD18CB4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Chebyshev-I filter have </a:t>
            </a:r>
            <a:r>
              <a:rPr lang="en-US" dirty="0" err="1"/>
              <a:t>equiripple</a:t>
            </a:r>
            <a:r>
              <a:rPr lang="en-US" dirty="0"/>
              <a:t> response in the passband</a:t>
            </a:r>
          </a:p>
          <a:p>
            <a:r>
              <a:rPr lang="en-US" dirty="0"/>
              <a:t>Chebyshev-II filter have </a:t>
            </a:r>
            <a:r>
              <a:rPr lang="en-US" dirty="0" err="1"/>
              <a:t>equiripple</a:t>
            </a:r>
            <a:r>
              <a:rPr lang="en-US" dirty="0"/>
              <a:t> </a:t>
            </a:r>
            <a:r>
              <a:rPr lang="en-US" dirty="0" err="1"/>
              <a:t>reponse</a:t>
            </a:r>
            <a:r>
              <a:rPr lang="en-US" dirty="0"/>
              <a:t> in the stop band</a:t>
            </a:r>
          </a:p>
          <a:p>
            <a:endParaRPr lang="en-US" dirty="0"/>
          </a:p>
          <a:p>
            <a:r>
              <a:rPr lang="en-US" dirty="0"/>
              <a:t>Chebyshev filters provide lower order than Butterworth filters for the same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25055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FF1-208C-1946-911F-F96C2C8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 Lowpass filter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78EACD53-82AD-5E4F-BB67-6C2A9CC6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8" y="1690688"/>
            <a:ext cx="7845552" cy="48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3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AB46-364C-D44B-9C6E-1D8478DD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 filter design: How to determine N and </a:t>
            </a:r>
            <a:r>
              <a:rPr lang="en-US" dirty="0" err="1"/>
              <a:t>omegac</a:t>
            </a:r>
            <a:r>
              <a:rPr lang="en-US" dirty="0"/>
              <a:t>?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060E4D3E-7232-FC49-9647-456000D5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2058194"/>
            <a:ext cx="7480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2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7E21-C5F5-C849-ADBE-263DA79D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 continuous-time lowpass filter example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D1002E7F-2864-5A4E-907B-5D7C219C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82" y="1825625"/>
            <a:ext cx="7671635" cy="47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8095-9EA5-0F46-8E02-C7E58A2C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 continuous-time lowpass filter example</a:t>
            </a:r>
          </a:p>
        </p:txBody>
      </p:sp>
      <p:pic>
        <p:nvPicPr>
          <p:cNvPr id="4" name="Picture 3" descr="Untitled3.png">
            <a:extLst>
              <a:ext uri="{FF2B5EF4-FFF2-40B4-BE49-F238E27FC236}">
                <a16:creationId xmlns:a16="http://schemas.microsoft.com/office/drawing/2014/main" id="{C7643545-C530-7B40-98A2-CFD4A36FD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8" y="1406482"/>
            <a:ext cx="7400544" cy="5212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B960C-6ECF-2643-BD68-A57CE179C1E2}"/>
              </a:ext>
            </a:extLst>
          </p:cNvPr>
          <p:cNvSpPr txBox="1"/>
          <p:nvPr/>
        </p:nvSpPr>
        <p:spPr>
          <a:xfrm>
            <a:off x="506628" y="1828800"/>
            <a:ext cx="26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Equiripple</a:t>
            </a:r>
            <a:r>
              <a:rPr lang="en-US" dirty="0"/>
              <a:t> in the passband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489564-0A90-FA46-BF6B-0A0FEC97A2FA}"/>
              </a:ext>
            </a:extLst>
          </p:cNvPr>
          <p:cNvCxnSpPr/>
          <p:nvPr/>
        </p:nvCxnSpPr>
        <p:spPr>
          <a:xfrm>
            <a:off x="3076832" y="1828800"/>
            <a:ext cx="5807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0191D2-3E20-B14C-A130-1B1FCA5F0076}"/>
              </a:ext>
            </a:extLst>
          </p:cNvPr>
          <p:cNvSpPr txBox="1"/>
          <p:nvPr/>
        </p:nvSpPr>
        <p:spPr>
          <a:xfrm>
            <a:off x="165990" y="4331278"/>
            <a:ext cx="265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Definitely not linear phase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09823F-7F82-D748-BC7C-F82D9B9D5CA0}"/>
              </a:ext>
            </a:extLst>
          </p:cNvPr>
          <p:cNvCxnSpPr/>
          <p:nvPr/>
        </p:nvCxnSpPr>
        <p:spPr>
          <a:xfrm>
            <a:off x="2680592" y="4132729"/>
            <a:ext cx="5807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9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9E4D-0614-D04E-AAF2-289CE11B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also has great resources for IIR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8DDA-367B-9843-BD1E-2EE4AEA5E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https://www.mathworks.com/help/signal/ug/iir-filter-design.html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IIR filter stands for infinite </a:t>
            </a:r>
            <a:r>
              <a:rPr lang="en-US"/>
              <a:t>impulse response </a:t>
            </a:r>
            <a:r>
              <a:rPr lang="en-US" dirty="0"/>
              <a:t>filter. h[n] of IIR filter has infinite length</a:t>
            </a:r>
          </a:p>
        </p:txBody>
      </p:sp>
    </p:spTree>
    <p:extLst>
      <p:ext uri="{BB962C8B-B14F-4D97-AF65-F5344CB8AC3E}">
        <p14:creationId xmlns:p14="http://schemas.microsoft.com/office/powerpoint/2010/main" val="66503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18FB-AB37-C642-A3AA-85CA9DA5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Chebyshev-II continuous-time lowpass filter example</a:t>
            </a:r>
          </a:p>
        </p:txBody>
      </p:sp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E1AE4C76-7159-B54D-A514-184C6614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96" y="1690688"/>
            <a:ext cx="8272272" cy="50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E86C-664E-5F47-8BA4-D8FD2BA8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Chebyshev-II continuous-time lowpass filter example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B5A1CFE0-32CE-D040-A61D-820567EB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99" y="1352582"/>
            <a:ext cx="7400544" cy="5297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34B48-B817-1B41-9E21-2441D091ED85}"/>
              </a:ext>
            </a:extLst>
          </p:cNvPr>
          <p:cNvSpPr txBox="1"/>
          <p:nvPr/>
        </p:nvSpPr>
        <p:spPr>
          <a:xfrm>
            <a:off x="9112745" y="1796527"/>
            <a:ext cx="266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Equiripple</a:t>
            </a:r>
            <a:r>
              <a:rPr lang="en-US" dirty="0"/>
              <a:t> in the stopband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058AD-77B3-9D4E-95C5-3274C8B2C001}"/>
              </a:ext>
            </a:extLst>
          </p:cNvPr>
          <p:cNvCxnSpPr/>
          <p:nvPr/>
        </p:nvCxnSpPr>
        <p:spPr>
          <a:xfrm flipH="1">
            <a:off x="8799755" y="1979407"/>
            <a:ext cx="185607" cy="20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55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FEB2-FB2D-2042-8EC1-9A5F717E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Lowpass Filters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C25C0735-40B2-6448-8B08-AD80C0A75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08" y="1517478"/>
            <a:ext cx="8216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DEF0-D58B-6544-9F98-627CDF29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continuous-time lowpass filter example</a:t>
            </a:r>
          </a:p>
        </p:txBody>
      </p:sp>
      <p:pic>
        <p:nvPicPr>
          <p:cNvPr id="4" name="Picture 3" descr="Untitled2.png">
            <a:extLst>
              <a:ext uri="{FF2B5EF4-FFF2-40B4-BE49-F238E27FC236}">
                <a16:creationId xmlns:a16="http://schemas.microsoft.com/office/drawing/2014/main" id="{D1FCD732-BFE3-3046-9FC9-9E3B671EE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690688"/>
            <a:ext cx="8278368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1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74C1-8D8C-4A46-8A9D-642B5760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continuous-time lowpass filter example</a:t>
            </a:r>
          </a:p>
        </p:txBody>
      </p:sp>
      <p:pic>
        <p:nvPicPr>
          <p:cNvPr id="4" name="Picture 3" descr="Untitled3.png">
            <a:extLst>
              <a:ext uri="{FF2B5EF4-FFF2-40B4-BE49-F238E27FC236}">
                <a16:creationId xmlns:a16="http://schemas.microsoft.com/office/drawing/2014/main" id="{37537148-8B89-014D-8843-93377A43E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82" y="1448389"/>
            <a:ext cx="7400544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5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0BF4-4B65-A242-8CA7-2FAE43C8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prototype filters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A572288-E53B-7445-98C8-62AF09EF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28" y="1759744"/>
            <a:ext cx="82169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8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9052-A95E-F245-8B91-3210A059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1901-1636-5B42-A2A6-20BB4A82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Convert continuous-time filter to discrete-time filters</a:t>
            </a:r>
          </a:p>
          <a:p>
            <a:r>
              <a:rPr lang="en-US" dirty="0"/>
              <a:t>2) Frequency transform lowpass filter to bandpass, </a:t>
            </a:r>
            <a:r>
              <a:rPr lang="en-US" dirty="0" err="1"/>
              <a:t>highpass</a:t>
            </a:r>
            <a:r>
              <a:rPr lang="en-US" dirty="0"/>
              <a:t>, etc. depending on application </a:t>
            </a:r>
          </a:p>
        </p:txBody>
      </p:sp>
    </p:spTree>
    <p:extLst>
      <p:ext uri="{BB962C8B-B14F-4D97-AF65-F5344CB8AC3E}">
        <p14:creationId xmlns:p14="http://schemas.microsoft.com/office/powerpoint/2010/main" val="3945712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D9A3-7C74-B74C-8E13-93277A6B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continuous-time filter to discrete-time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60C5-27EC-4445-9DBB-EF5CC83A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procedures for converting continuous-time filter to discrete-time filter</a:t>
            </a:r>
          </a:p>
          <a:p>
            <a:endParaRPr lang="en-US" dirty="0"/>
          </a:p>
          <a:p>
            <a:r>
              <a:rPr lang="en-US" dirty="0"/>
              <a:t>1) impulse-invariance transformation</a:t>
            </a:r>
          </a:p>
          <a:p>
            <a:r>
              <a:rPr lang="en-US" dirty="0"/>
              <a:t>2) bilinear transformation (most widely used)</a:t>
            </a:r>
          </a:p>
        </p:txBody>
      </p:sp>
    </p:spTree>
    <p:extLst>
      <p:ext uri="{BB962C8B-B14F-4D97-AF65-F5344CB8AC3E}">
        <p14:creationId xmlns:p14="http://schemas.microsoft.com/office/powerpoint/2010/main" val="338104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24E5-E26D-D341-BA2C-62080E0F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continuous-time filter to discrete-time filters</a:t>
            </a:r>
          </a:p>
        </p:txBody>
      </p:sp>
      <p:pic>
        <p:nvPicPr>
          <p:cNvPr id="4" name="Picture 3" descr="GR18.jpg">
            <a:extLst>
              <a:ext uri="{FF2B5EF4-FFF2-40B4-BE49-F238E27FC236}">
                <a16:creationId xmlns:a16="http://schemas.microsoft.com/office/drawing/2014/main" id="{C172AA2B-2E30-994E-8B09-B301F9256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88" y="1981994"/>
            <a:ext cx="804942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9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05F72E81-0848-F648-BE48-20CABE0E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" y="3429000"/>
            <a:ext cx="6114071" cy="135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B4072-012B-4A40-BBB3-C08598C1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Impulse-Invariance Transformation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AA23B7-275F-E842-BE5A-BB55F347E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6641" y="1388675"/>
            <a:ext cx="9118718" cy="1419946"/>
          </a:xfrm>
        </p:spPr>
      </p:pic>
      <p:pic>
        <p:nvPicPr>
          <p:cNvPr id="6" name="Picture 5" descr="Untitled4.png">
            <a:extLst>
              <a:ext uri="{FF2B5EF4-FFF2-40B4-BE49-F238E27FC236}">
                <a16:creationId xmlns:a16="http://schemas.microsoft.com/office/drawing/2014/main" id="{045411FC-8CC1-2447-8C6F-A946D87E0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14" y="2808621"/>
            <a:ext cx="6382303" cy="38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7605-3A52-F244-BF2F-A8E24145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IIR filters over FIR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3296-BE1A-A749-841B-63C2B603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IIR filters can achieve the same level of performance as FIR filters with less order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can IIR filter have less order than FIR filter when h[n] is of infinite </a:t>
            </a:r>
          </a:p>
        </p:txBody>
      </p:sp>
    </p:spTree>
    <p:extLst>
      <p:ext uri="{BB962C8B-B14F-4D97-AF65-F5344CB8AC3E}">
        <p14:creationId xmlns:p14="http://schemas.microsoft.com/office/powerpoint/2010/main" val="429256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1319-0957-A34C-8F11-4B25F47D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Impulse-Invariance Transformation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69C569-CB00-EF47-8032-CA0A15AC5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Even if the continuous-time filter satisfies all the specifications, it may be the case that the discrete-time filter after impulse-invariance transformation does not satisfy the specifications </a:t>
                </a:r>
              </a:p>
              <a:p>
                <a:pPr lvl="1"/>
                <a:r>
                  <a:rPr lang="en-US" dirty="0"/>
                  <a:t>Reason why impulse-invariance transformation is not widely used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</a:t>
                </a:r>
                <a:r>
                  <a:rPr lang="en-US" sz="2400" baseline="-25000" dirty="0"/>
                  <a:t>d </a:t>
                </a:r>
                <a:r>
                  <a:rPr lang="en-US" sz="2400" dirty="0"/>
                  <a:t>= design sampling period, </a:t>
                </a:r>
                <a:r>
                  <a:rPr lang="en-US" sz="2400" dirty="0" err="1"/>
                  <a:t>F</a:t>
                </a:r>
                <a:r>
                  <a:rPr lang="en-US" sz="2400" baseline="-25000" dirty="0" err="1"/>
                  <a:t>d</a:t>
                </a:r>
                <a:r>
                  <a:rPr lang="en-US" sz="2400" dirty="0"/>
                  <a:t> = 1/T</a:t>
                </a:r>
                <a:r>
                  <a:rPr lang="en-US" sz="2400" baseline="-25000" dirty="0"/>
                  <a:t>d</a:t>
                </a:r>
                <a:r>
                  <a:rPr lang="en-US" sz="2400" dirty="0"/>
                  <a:t> = design sampling frequency</a:t>
                </a:r>
              </a:p>
              <a:p>
                <a:endParaRPr lang="en-US" sz="2400" baseline="-25000" dirty="0"/>
              </a:p>
              <a:p>
                <a:r>
                  <a:rPr lang="en-US" sz="2400" dirty="0"/>
                  <a:t>To convert between passband/stopband frequencies of continuous-time filter to digital filter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69C569-CB00-EF47-8032-CA0A15AC5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82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BFAB-F8B2-AC44-A3BE-DC88F559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 using impulse invariance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70009BAB-1E68-0A49-BEBE-F37DB8228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2" y="1825625"/>
            <a:ext cx="7823200" cy="14097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F4BD271-1C60-A646-B013-1974CEE8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2" y="3578225"/>
            <a:ext cx="16129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35F4ABE6-D61F-B74E-98F5-F3E64851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2" y="3970475"/>
            <a:ext cx="7848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7116-35B2-A748-9B92-92DA8250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 using impulse invariance</a:t>
            </a:r>
          </a:p>
        </p:txBody>
      </p:sp>
      <p:pic>
        <p:nvPicPr>
          <p:cNvPr id="4" name="Picture 3" descr="GR21.eps">
            <a:extLst>
              <a:ext uri="{FF2B5EF4-FFF2-40B4-BE49-F238E27FC236}">
                <a16:creationId xmlns:a16="http://schemas.microsoft.com/office/drawing/2014/main" id="{AAF917E0-5992-4945-8580-1EA2CC45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512" y="1667669"/>
            <a:ext cx="6762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9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E831-15F4-5946-A6A4-31BCEA5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Chebyshev-II using impulse invariance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58752E25-7239-5E41-A59D-99084550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9" y="1690688"/>
            <a:ext cx="8089900" cy="5842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C7639F-5BB5-9B4B-9E52-FC61E770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3367088"/>
            <a:ext cx="16129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33CBA33E-B41D-514C-94D1-3F57CBAD6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0" y="2452688"/>
            <a:ext cx="6985000" cy="685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982A3041-6B3D-F042-9573-E7F7E70DD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81" y="3836563"/>
            <a:ext cx="7848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1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9B46-2196-2C40-BB28-9FCC33E5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Chebyshev-II using impulse invariance</a:t>
            </a:r>
          </a:p>
        </p:txBody>
      </p:sp>
      <p:pic>
        <p:nvPicPr>
          <p:cNvPr id="4" name="Picture 3" descr="GR22.eps">
            <a:extLst>
              <a:ext uri="{FF2B5EF4-FFF2-40B4-BE49-F238E27FC236}">
                <a16:creationId xmlns:a16="http://schemas.microsoft.com/office/drawing/2014/main" id="{F96DF3D8-4AFD-8B40-BA7D-73266149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32" y="1825625"/>
            <a:ext cx="6537325" cy="456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5EAC4-76D5-B24D-BBC6-B1E51ED8A561}"/>
              </a:ext>
            </a:extLst>
          </p:cNvPr>
          <p:cNvSpPr txBox="1"/>
          <p:nvPr/>
        </p:nvSpPr>
        <p:spPr>
          <a:xfrm>
            <a:off x="9440562" y="2384853"/>
            <a:ext cx="1495167" cy="93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satisfy design specification!</a:t>
            </a:r>
          </a:p>
        </p:txBody>
      </p:sp>
    </p:spTree>
    <p:extLst>
      <p:ext uri="{BB962C8B-B14F-4D97-AF65-F5344CB8AC3E}">
        <p14:creationId xmlns:p14="http://schemas.microsoft.com/office/powerpoint/2010/main" val="373645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B15-A6F9-BC48-ACBE-41434031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transformation is the better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40BF-05C0-C54D-95E6-F7A71AC5A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Bilinear transformation also uses the sampling period T</a:t>
            </a:r>
            <a:r>
              <a:rPr lang="en-US" baseline="-25000" dirty="0"/>
              <a:t>d </a:t>
            </a:r>
            <a:r>
              <a:rPr lang="en-US" dirty="0"/>
              <a:t>but it does not affect the transformation. So you can use any value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98969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F5A1-E860-9049-9316-EEF6C0C4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E3B7-8707-114A-BE4E-9E456C75A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432440"/>
            <a:ext cx="7848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34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268C-5502-1240-ACDB-86C9DB79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Chebyshev-II using bilinear transformation</a:t>
            </a:r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79994D5-335E-D843-8ADD-5FFB1396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42" y="1690688"/>
            <a:ext cx="8242300" cy="5842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787BF036-C097-D645-8650-DC445D1AC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2" y="3443288"/>
            <a:ext cx="1612900" cy="2540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FB9170C-D59B-334F-8B35-279D7E467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92" y="2528888"/>
            <a:ext cx="6985000" cy="6858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7ADC57F8-7D23-7247-AAA9-42CB4126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2" y="3976688"/>
            <a:ext cx="7848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8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685-457F-F641-B385-6DF6B03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Chebyshev-II using bilinear transformation</a:t>
            </a:r>
          </a:p>
        </p:txBody>
      </p:sp>
      <p:pic>
        <p:nvPicPr>
          <p:cNvPr id="4" name="Picture 3" descr="GR27.eps">
            <a:extLst>
              <a:ext uri="{FF2B5EF4-FFF2-40B4-BE49-F238E27FC236}">
                <a16:creationId xmlns:a16="http://schemas.microsoft.com/office/drawing/2014/main" id="{DFD321C7-5FDB-864E-ABAF-B151F594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8" y="1981200"/>
            <a:ext cx="6574155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0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A09-44AA-464E-AFF0-7ECFBE80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transform lowpass filter to bandpass, </a:t>
            </a:r>
            <a:r>
              <a:rPr lang="en-US" dirty="0" err="1"/>
              <a:t>highpass</a:t>
            </a:r>
            <a:r>
              <a:rPr lang="en-US" dirty="0"/>
              <a:t>, etc. depending on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6D32DC-34B8-B441-B1F2-E67347C2A494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0" y="1825625"/>
            <a:ext cx="8001000" cy="3616375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Using designed lowpass digital filter we want to design other kinds of filters:</a:t>
            </a:r>
          </a:p>
          <a:p>
            <a:pPr lvl="1"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Lowpass </a:t>
            </a:r>
          </a:p>
          <a:p>
            <a:pPr lvl="1"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High-pass</a:t>
            </a:r>
          </a:p>
          <a:p>
            <a:pPr lvl="1"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Band-pass</a:t>
            </a:r>
          </a:p>
          <a:p>
            <a:pPr lvl="1"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Band-stop</a:t>
            </a: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altLang="zh-CN">
                <a:latin typeface="Helvetica"/>
                <a:cs typeface="Helvetica"/>
              </a:rPr>
              <a:t>This requires a frequency-domain transformation from one </a:t>
            </a:r>
            <a:r>
              <a:rPr lang="en-US" altLang="zh-CN" i="1">
                <a:latin typeface="Helvetica"/>
                <a:cs typeface="Helvetica"/>
              </a:rPr>
              <a:t>z</a:t>
            </a:r>
            <a:r>
              <a:rPr lang="en-US" altLang="zh-CN">
                <a:latin typeface="Helvetica"/>
                <a:cs typeface="Helvetica"/>
              </a:rPr>
              <a:t>-plane to another </a:t>
            </a:r>
            <a:r>
              <a:rPr lang="en-US" altLang="zh-CN" i="1">
                <a:latin typeface="Helvetica"/>
                <a:cs typeface="Helvetica"/>
              </a:rPr>
              <a:t>z</a:t>
            </a:r>
            <a:r>
              <a:rPr lang="en-US" altLang="zh-CN">
                <a:latin typeface="Helvetica"/>
                <a:cs typeface="Helvetica"/>
              </a:rPr>
              <a:t>-plane</a:t>
            </a:r>
            <a:endParaRPr lang="en-US" altLang="zh-CN" dirty="0">
              <a:latin typeface="Helvetica"/>
              <a:cs typeface="Helvetic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F2CC8-601D-3246-B3DE-F3F1F864B075}"/>
              </a:ext>
            </a:extLst>
          </p:cNvPr>
          <p:cNvGrpSpPr/>
          <p:nvPr/>
        </p:nvGrpSpPr>
        <p:grpSpPr>
          <a:xfrm>
            <a:off x="2108493" y="5635625"/>
            <a:ext cx="7309834" cy="795231"/>
            <a:chOff x="1194093" y="4953000"/>
            <a:chExt cx="7309834" cy="795231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CC5CEF94-25A8-484F-B08D-E5DBB110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093" y="4953000"/>
              <a:ext cx="1311275" cy="79523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58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Design CT 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LP Filter</a:t>
              </a: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46F74F8D-00BD-CB4A-BFAC-CDE69A1D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3631" y="4953000"/>
              <a:ext cx="1482725" cy="79523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58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 → </a:t>
              </a:r>
              <a:r>
                <a:rPr lang="en-US" sz="1400" i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Frequency Band 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Transformation</a:t>
              </a: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B0BC6579-69E1-FD4D-833C-8CDE84A1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218" y="4953000"/>
              <a:ext cx="1447800" cy="79523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58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Apply 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CT </a:t>
              </a:r>
              <a:r>
                <a:rPr lang="en-US" sz="1400" dirty="0">
                  <a:solidFill>
                    <a:srgbClr val="000000"/>
                  </a:solidFill>
                  <a:latin typeface="Helvetica"/>
                  <a:ea typeface="Wingdings"/>
                  <a:cs typeface="Helvetica"/>
                  <a:sym typeface="Symbol" charset="2"/>
                </a:rPr>
                <a:t>→</a:t>
              </a:r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 DT 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Transformation</a:t>
              </a:r>
            </a:p>
          </p:txBody>
        </p:sp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92EC5A96-EDCF-7642-B6CC-5A0D54034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2177" y="5105965"/>
              <a:ext cx="1301750" cy="5232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Desired IIR 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Helvetica"/>
                  <a:cs typeface="Helvetica"/>
                </a:rPr>
                <a:t>Filter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AC1AA34-6011-DE4B-964B-C0104EAEC75B}"/>
                </a:ext>
              </a:extLst>
            </p:cNvPr>
            <p:cNvCxnSpPr>
              <a:stCxn id="6" idx="3"/>
              <a:endCxn id="8" idx="1"/>
            </p:cNvCxnSpPr>
            <p:nvPr/>
          </p:nvCxnSpPr>
          <p:spPr bwMode="auto">
            <a:xfrm>
              <a:off x="2505368" y="5350616"/>
              <a:ext cx="57785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23E04F-5A33-9F45-BBB3-9B49BB33EA4A}"/>
                </a:ext>
              </a:extLst>
            </p:cNvPr>
            <p:cNvCxnSpPr>
              <a:stCxn id="8" idx="3"/>
              <a:endCxn id="7" idx="1"/>
            </p:cNvCxnSpPr>
            <p:nvPr/>
          </p:nvCxnSpPr>
          <p:spPr bwMode="auto">
            <a:xfrm>
              <a:off x="4531018" y="5350616"/>
              <a:ext cx="582613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E016BD-86A7-ED4F-8D61-1BB6513AAB23}"/>
                </a:ext>
              </a:extLst>
            </p:cNvPr>
            <p:cNvCxnSpPr/>
            <p:nvPr/>
          </p:nvCxnSpPr>
          <p:spPr bwMode="auto">
            <a:xfrm>
              <a:off x="6588418" y="5360880"/>
              <a:ext cx="582613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3396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D3C6-D17B-5440-96EC-060642D9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IIR filters over FIR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16E92-46A5-AE46-826F-6DBEA22AB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IIR filter have infinite length h[n]. Therefore, designers have to worry if the filter is stable, that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Causal IIR filters </a:t>
            </a:r>
            <a:r>
              <a:rPr lang="en-US" b="1" dirty="0"/>
              <a:t>can not </a:t>
            </a:r>
            <a:r>
              <a:rPr lang="en-US" dirty="0"/>
              <a:t>have linear phase, but this may not matter in some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01096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558D2-D9C9-E44A-B1B2-9242B542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Frequency transform lowpass filter to bandpass, </a:t>
            </a:r>
            <a:r>
              <a:rPr lang="en-US" dirty="0" err="1"/>
              <a:t>highpass</a:t>
            </a:r>
            <a:r>
              <a:rPr lang="en-US" dirty="0"/>
              <a:t>, etc. depending on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E3D3-E1CF-DA4A-A732-C3B7036D7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Given desired (</a:t>
            </a:r>
            <a:r>
              <a:rPr lang="en-US" dirty="0" err="1"/>
              <a:t>highpass</a:t>
            </a:r>
            <a:r>
              <a:rPr lang="en-US" dirty="0"/>
              <a:t>, bandpass, </a:t>
            </a:r>
            <a:r>
              <a:rPr lang="en-US" dirty="0" err="1"/>
              <a:t>bandstop</a:t>
            </a:r>
            <a:r>
              <a:rPr lang="en-US" dirty="0"/>
              <a:t>) discrete-time filter specifications, we want to convert the frequency specifications to a lowpass filter specification (</a:t>
            </a:r>
            <a:r>
              <a:rPr lang="en-US" b="1" dirty="0"/>
              <a:t>Design Parameters</a:t>
            </a:r>
            <a:r>
              <a:rPr lang="en-US" dirty="0"/>
              <a:t>)</a:t>
            </a:r>
          </a:p>
          <a:p>
            <a:r>
              <a:rPr lang="en-US" dirty="0"/>
              <a:t>2) Design the discrete-time IIR lowpass filter</a:t>
            </a:r>
          </a:p>
          <a:p>
            <a:r>
              <a:rPr lang="en-US" dirty="0"/>
              <a:t>3) Map the system function of the lowpass filter to desired filter’s system function (</a:t>
            </a:r>
            <a:r>
              <a:rPr lang="en-US" b="1" dirty="0"/>
              <a:t>Transformation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2435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BDE2E4B2-D6C2-7945-B9F2-49B412DB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46" y="214183"/>
            <a:ext cx="7311894" cy="62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31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201A-030E-5046-91BF-57BDAB1E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design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037B7-BA08-6345-94CA-C7D6CCF62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frequency of the discrete-time lowpass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cut off frequency of discrete-time lowpass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= passband frequency of discrete-time lowpass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passband frequency of discrete-time lowpass filter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denote the frequency of the desired (</a:t>
                </a:r>
                <a:r>
                  <a:rPr lang="en-US" dirty="0" err="1"/>
                  <a:t>highpass</a:t>
                </a:r>
                <a:r>
                  <a:rPr lang="en-US" dirty="0"/>
                  <a:t>, bandpass, </a:t>
                </a:r>
                <a:r>
                  <a:rPr lang="en-US" dirty="0" err="1"/>
                  <a:t>bandstop</a:t>
                </a:r>
                <a:r>
                  <a:rPr lang="en-US" dirty="0"/>
                  <a:t>) discrete-time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cut off frequency of desired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= passband frequency of desired filter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stopband frequency of desired filter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037B7-BA08-6345-94CA-C7D6CCF62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3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CD84-CD57-224E-BCA2-2304F2D9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Highpass</a:t>
            </a:r>
            <a:r>
              <a:rPr lang="en-US" dirty="0"/>
              <a:t> filter design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9065B-B357-974D-8448-7A2F09F24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27405"/>
                <a:ext cx="10515600" cy="3149557"/>
              </a:xfrm>
            </p:spPr>
            <p:txBody>
              <a:bodyPr/>
              <a:lstStyle/>
              <a:p>
                <a:r>
                  <a:rPr lang="en-US" dirty="0"/>
                  <a:t>Specifications</a:t>
                </a:r>
              </a:p>
              <a:p>
                <a:r>
                  <a:rPr lang="en-US" dirty="0"/>
                  <a:t>Stopband 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</a:t>
                </a:r>
              </a:p>
              <a:p>
                <a:r>
                  <a:rPr lang="en-US" dirty="0"/>
                  <a:t>Passband 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radian</a:t>
                </a:r>
              </a:p>
              <a:p>
                <a:r>
                  <a:rPr lang="en-US" dirty="0"/>
                  <a:t>Stopband attenuation: A</a:t>
                </a:r>
                <a:r>
                  <a:rPr lang="en-US" baseline="-25000" dirty="0"/>
                  <a:t>s</a:t>
                </a:r>
                <a:r>
                  <a:rPr lang="en-US" dirty="0"/>
                  <a:t> = 15dB</a:t>
                </a:r>
              </a:p>
              <a:p>
                <a:r>
                  <a:rPr lang="en-US" dirty="0"/>
                  <a:t>Passband ripple: A</a:t>
                </a:r>
                <a:r>
                  <a:rPr lang="en-US" baseline="-25000" dirty="0"/>
                  <a:t>p</a:t>
                </a:r>
                <a:r>
                  <a:rPr lang="en-US" dirty="0"/>
                  <a:t> = 1dB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9065B-B357-974D-8448-7A2F09F24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27405"/>
                <a:ext cx="10515600" cy="3149557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BBF46CF-6367-8F4A-A810-1930E110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67" y="1467279"/>
            <a:ext cx="70993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091044-47D4-A644-B3E2-D3EF9C93EED9}"/>
                  </a:ext>
                </a:extLst>
              </p:cNvPr>
              <p:cNvSpPr txBox="1"/>
              <p:nvPr/>
            </p:nvSpPr>
            <p:spPr>
              <a:xfrm>
                <a:off x="6984377" y="2652290"/>
                <a:ext cx="4284579" cy="3899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We need to find lowpass filter equivalent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But there is only 1 equation and 2 unknown. So, we arbitrarily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091044-47D4-A644-B3E2-D3EF9C93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377" y="2652290"/>
                <a:ext cx="4284579" cy="3899786"/>
              </a:xfrm>
              <a:prstGeom prst="rect">
                <a:avLst/>
              </a:prstGeom>
              <a:blipFill>
                <a:blip r:embed="rId4"/>
                <a:stretch>
                  <a:fillRect l="-2367" t="-1299" r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763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8AB6-38E5-044D-8F21-C3282EC4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Highpass</a:t>
            </a:r>
            <a:r>
              <a:rPr lang="en-US" dirty="0"/>
              <a:t> filter design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AB69-7D48-2046-A372-18FADFE78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the system function, H(z), of the low pass filter using bilinear 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Whenever you see z</a:t>
            </a:r>
            <a:r>
              <a:rPr lang="en-US" baseline="30000" dirty="0"/>
              <a:t>-1</a:t>
            </a:r>
            <a:r>
              <a:rPr lang="en-US" dirty="0"/>
              <a:t> in H(z), replace with the transformed expression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21210CC-1065-8E43-AF78-2DAE408F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15" y="2737022"/>
            <a:ext cx="7099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01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6D83-AA28-BD44-B614-F341A8E1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types</a:t>
            </a:r>
          </a:p>
        </p:txBody>
      </p:sp>
      <p:pic>
        <p:nvPicPr>
          <p:cNvPr id="4" name="Picture 3" descr="freq_selective_filters.pdf">
            <a:extLst>
              <a:ext uri="{FF2B5EF4-FFF2-40B4-BE49-F238E27FC236}">
                <a16:creationId xmlns:a16="http://schemas.microsoft.com/office/drawing/2014/main" id="{60C1019D-54C3-144E-BA5D-4162A893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2" y="1527123"/>
            <a:ext cx="6292850" cy="494834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953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AD9F4-C612-064C-8E04-8B8BA40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53" y="635471"/>
            <a:ext cx="8982322" cy="5857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FD7C6-586E-0547-BB3E-635B87A5CE97}"/>
              </a:ext>
            </a:extLst>
          </p:cNvPr>
          <p:cNvSpPr txBox="1"/>
          <p:nvPr/>
        </p:nvSpPr>
        <p:spPr>
          <a:xfrm>
            <a:off x="3509319" y="1729946"/>
            <a:ext cx="27184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1A27-B15E-8C46-9CA5-E480E10394B0}"/>
              </a:ext>
            </a:extLst>
          </p:cNvPr>
          <p:cNvSpPr txBox="1"/>
          <p:nvPr/>
        </p:nvSpPr>
        <p:spPr>
          <a:xfrm>
            <a:off x="4563762" y="2110949"/>
            <a:ext cx="181233" cy="2986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AD398-ADA2-5741-9D23-594528AFF67C}"/>
              </a:ext>
            </a:extLst>
          </p:cNvPr>
          <p:cNvSpPr txBox="1"/>
          <p:nvPr/>
        </p:nvSpPr>
        <p:spPr>
          <a:xfrm>
            <a:off x="379285" y="1890926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the same thing!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8B448A-89A1-3A44-BCDE-9CF87C9C4509}"/>
              </a:ext>
            </a:extLst>
          </p:cNvPr>
          <p:cNvCxnSpPr/>
          <p:nvPr/>
        </p:nvCxnSpPr>
        <p:spPr>
          <a:xfrm flipV="1">
            <a:off x="2498991" y="1890926"/>
            <a:ext cx="926757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96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D14E-6299-AB49-9FCD-13AD3186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ED946-ED8E-D946-A8B5-026E5E43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5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1E5-9B4A-4048-BBD3-08C83500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IIR Filter Design Steps</a:t>
            </a:r>
          </a:p>
        </p:txBody>
      </p:sp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FC9417BD-598E-194F-AB07-77DECDCE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2014200"/>
            <a:ext cx="8686800" cy="42489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4CC7F3A-077B-BE40-A224-45A17F42AA12}"/>
              </a:ext>
            </a:extLst>
          </p:cNvPr>
          <p:cNvGrpSpPr/>
          <p:nvPr/>
        </p:nvGrpSpPr>
        <p:grpSpPr>
          <a:xfrm>
            <a:off x="4188941" y="1690688"/>
            <a:ext cx="7988643" cy="1176080"/>
            <a:chOff x="4188941" y="1690688"/>
            <a:chExt cx="7988643" cy="1176080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F1AE15EF-6249-3944-A875-B26E5EC1B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98" y="1690688"/>
              <a:ext cx="7900086" cy="10286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916130-292F-3A43-ADFA-79250B18B5AA}"/>
                </a:ext>
              </a:extLst>
            </p:cNvPr>
            <p:cNvSpPr/>
            <p:nvPr/>
          </p:nvSpPr>
          <p:spPr>
            <a:xfrm>
              <a:off x="4188941" y="1690688"/>
              <a:ext cx="259491" cy="117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66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A7F8-03EB-414E-BE60-AC91AB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IIR Filter Design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7EF5-37E5-E540-ADAC-B4C4FCFE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only</a:t>
            </a:r>
            <a:r>
              <a:rPr lang="en-US" dirty="0"/>
              <a:t> design low pass filters. Other type of filters are obtained by frequency shifting </a:t>
            </a:r>
            <a:r>
              <a:rPr lang="en-US" b="1" dirty="0"/>
              <a:t>after </a:t>
            </a:r>
            <a:r>
              <a:rPr lang="en-US" dirty="0"/>
              <a:t>a low pass filter design</a:t>
            </a:r>
            <a:endParaRPr lang="en-US" b="1" dirty="0"/>
          </a:p>
        </p:txBody>
      </p:sp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1CE0CB8A-70CF-504F-ACC4-4FC4F56E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32" y="2701163"/>
            <a:ext cx="7869936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4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9931-7C7E-EA41-BE75-9AF85A6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Analog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E424-317F-9B4F-A92B-6F4C4502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design the continuous-time filter, you also need the specifications, passband and stopband frequency and the relative/absolute ripples</a:t>
            </a:r>
          </a:p>
        </p:txBody>
      </p:sp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28D19EC4-24F4-3744-B061-850ED656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52" y="2765924"/>
            <a:ext cx="7735520" cy="37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917-0D70-EE44-A151-F1BFD895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between the specifications</a:t>
            </a:r>
          </a:p>
        </p:txBody>
      </p:sp>
      <p:pic>
        <p:nvPicPr>
          <p:cNvPr id="4" name="Picture 3" descr="Untitled3.png">
            <a:extLst>
              <a:ext uri="{FF2B5EF4-FFF2-40B4-BE49-F238E27FC236}">
                <a16:creationId xmlns:a16="http://schemas.microsoft.com/office/drawing/2014/main" id="{A0683A99-F8C6-334C-8065-23CE9C1C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5" y="1424145"/>
            <a:ext cx="8217408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8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10D3-9964-0347-A29F-A4C1ED89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Continuous-Time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FD9A-1AFB-C14C-B682-D33859E6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90103" cy="4351338"/>
          </a:xfrm>
        </p:spPr>
        <p:txBody>
          <a:bodyPr/>
          <a:lstStyle/>
          <a:p>
            <a:r>
              <a:rPr lang="en-US" dirty="0"/>
              <a:t>There are three approximations that are widely used in practice</a:t>
            </a:r>
          </a:p>
          <a:p>
            <a:pPr lvl="1"/>
            <a:r>
              <a:rPr lang="en-US" dirty="0"/>
              <a:t>Butterworth lowpass</a:t>
            </a:r>
          </a:p>
          <a:p>
            <a:pPr lvl="1"/>
            <a:r>
              <a:rPr lang="en-US" dirty="0"/>
              <a:t>Chebyshev (I and II) lowpass</a:t>
            </a:r>
          </a:p>
          <a:p>
            <a:pPr lvl="1"/>
            <a:r>
              <a:rPr lang="en-US" dirty="0"/>
              <a:t>Elliptic lowpass</a:t>
            </a:r>
          </a:p>
        </p:txBody>
      </p:sp>
      <p:pic>
        <p:nvPicPr>
          <p:cNvPr id="4" name="Picture 3" descr="Untitled.png">
            <a:extLst>
              <a:ext uri="{FF2B5EF4-FFF2-40B4-BE49-F238E27FC236}">
                <a16:creationId xmlns:a16="http://schemas.microsoft.com/office/drawing/2014/main" id="{A07D0F29-E18E-5C47-A826-3163AF5F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03" y="1690688"/>
            <a:ext cx="7869936" cy="48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8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900</Words>
  <Application>Microsoft Macintosh PowerPoint</Application>
  <PresentationFormat>Widescreen</PresentationFormat>
  <Paragraphs>139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</vt:lpstr>
      <vt:lpstr>Office Theme</vt:lpstr>
      <vt:lpstr>IIR Filter</vt:lpstr>
      <vt:lpstr>MATLAB also has great resources for IIR filters</vt:lpstr>
      <vt:lpstr>Advantages of IIR filters over FIR filters</vt:lpstr>
      <vt:lpstr>Disadvantages of IIR filters over FIR filters</vt:lpstr>
      <vt:lpstr>IIR Filter Design Steps</vt:lpstr>
      <vt:lpstr>IIR Filter Design Steps</vt:lpstr>
      <vt:lpstr>Prototype Analog Filters</vt:lpstr>
      <vt:lpstr>Converting between the specifications</vt:lpstr>
      <vt:lpstr>Classical Continuous-Time Filters</vt:lpstr>
      <vt:lpstr>Classical Continuous-Time Filters</vt:lpstr>
      <vt:lpstr>Butterworth Filter</vt:lpstr>
      <vt:lpstr>Butterworth filter design: How to determine N and omegac?</vt:lpstr>
      <vt:lpstr>Butterworth continuous-time lowpass filter example</vt:lpstr>
      <vt:lpstr>Butterworth continuous-time lowpass filter example</vt:lpstr>
      <vt:lpstr>Chebyshev Lowpass filter</vt:lpstr>
      <vt:lpstr>Chebyshev-I Lowpass filter</vt:lpstr>
      <vt:lpstr>Chebyshev-I filter design: How to determine N and omegac?</vt:lpstr>
      <vt:lpstr>Chebyshev-I continuous-time lowpass filter example</vt:lpstr>
      <vt:lpstr>Chebyshev-I continuous-time lowpass filter example</vt:lpstr>
      <vt:lpstr>Chebyshev-II continuous-time lowpass filter example</vt:lpstr>
      <vt:lpstr>Chebyshev-II continuous-time lowpass filter example</vt:lpstr>
      <vt:lpstr>Elliptic Lowpass Filters</vt:lpstr>
      <vt:lpstr>Elliptic continuous-time lowpass filter example</vt:lpstr>
      <vt:lpstr>Elliptic continuous-time lowpass filter example</vt:lpstr>
      <vt:lpstr>Comparison of prototype filters</vt:lpstr>
      <vt:lpstr>Still to do</vt:lpstr>
      <vt:lpstr>Convert continuous-time filter to discrete-time filters</vt:lpstr>
      <vt:lpstr>Convert continuous-time filter to discrete-time filters</vt:lpstr>
      <vt:lpstr>Impulse-Invariance Transformation </vt:lpstr>
      <vt:lpstr>Impulse-Invariance Transformation </vt:lpstr>
      <vt:lpstr>Digital Chebyshev-I using impulse invariance</vt:lpstr>
      <vt:lpstr>Digital Chebyshev-I using impulse invariance</vt:lpstr>
      <vt:lpstr>Digital Chebyshev-II using impulse invariance</vt:lpstr>
      <vt:lpstr>Digital Chebyshev-II using impulse invariance</vt:lpstr>
      <vt:lpstr>Bilinear transformation is the better alternative</vt:lpstr>
      <vt:lpstr>Bilinear transformation</vt:lpstr>
      <vt:lpstr>Digital Chebyshev-II using bilinear transformation</vt:lpstr>
      <vt:lpstr>Digital Chebyshev-II using bilinear transformation</vt:lpstr>
      <vt:lpstr>Frequency transform lowpass filter to bandpass, highpass, etc. depending on application</vt:lpstr>
      <vt:lpstr>Frequency transform lowpass filter to bandpass, highpass, etc. depending on application</vt:lpstr>
      <vt:lpstr>PowerPoint Presentation</vt:lpstr>
      <vt:lpstr>Finding the design parameters</vt:lpstr>
      <vt:lpstr>Highpass filter design example</vt:lpstr>
      <vt:lpstr>Highpass filter design example</vt:lpstr>
      <vt:lpstr>Filter types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IIR Filter</dc:title>
  <dc:creator>June Zhang</dc:creator>
  <cp:lastModifiedBy>June Zhang</cp:lastModifiedBy>
  <cp:revision>70</cp:revision>
  <dcterms:created xsi:type="dcterms:W3CDTF">2021-10-22T00:42:16Z</dcterms:created>
  <dcterms:modified xsi:type="dcterms:W3CDTF">2021-10-25T01:50:27Z</dcterms:modified>
</cp:coreProperties>
</file>